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2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51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87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FinanceGPT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68297"/>
            <a:ext cx="5896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Financial Research Assistant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2627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Multi-Agent NLP System for Real-Time Market Analy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808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Presented by: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Tammina Sai Geetanjali (22761A12C5)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988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                                Harsha Vardhan Jakki (22761A1290)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169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                                Satya Prakash Kadarla(22761A1293)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979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Department of IT, LBRCE | 2025–2026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6886694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Applications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882" y="1725335"/>
            <a:ext cx="657344" cy="6573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98069" y="1910120"/>
            <a:ext cx="303228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Monitoring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98069" y="2383869"/>
            <a:ext cx="548020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alerts for significant price movements: </a:t>
            </a:r>
            <a:r>
              <a:rPr lang="en-US" sz="17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Apple +1.43%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00" dirty="0">
                <a:solidFill>
                  <a:srgbClr val="FF6B6B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Netflix −0.52%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2122" y="1725335"/>
            <a:ext cx="657344" cy="6573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83310" y="191012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Analyst Summaries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383310" y="2383869"/>
            <a:ext cx="548020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Consolidated ratings and recommendations from leading financial institutions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882" y="3523059"/>
            <a:ext cx="657344" cy="6573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98069" y="3707844"/>
            <a:ext cx="317146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Fundamental Research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698069" y="4181594"/>
            <a:ext cx="548020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Deep-dive into company financials, ratios, and competitive positioning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2122" y="3523059"/>
            <a:ext cx="657344" cy="6573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83310" y="370784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Event Analysis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8383310" y="4181594"/>
            <a:ext cx="548020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market reactions to earnings, acquisitions, and macroeconomic events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6882" y="5320784"/>
            <a:ext cx="657344" cy="6573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98069" y="5505569"/>
            <a:ext cx="302847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Portfolio Comparison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698069" y="5979319"/>
            <a:ext cx="548020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Side-by-side analysis of multiple securities and investment strategies</a:t>
            </a:r>
            <a:endParaRPr lang="en-US" sz="17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2122" y="5320784"/>
            <a:ext cx="657344" cy="65734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83310" y="5505569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Academic Learning</a:t>
            </a:r>
            <a:endParaRPr lang="en-US" sz="2150" dirty="0"/>
          </a:p>
        </p:txBody>
      </p:sp>
      <p:sp>
        <p:nvSpPr>
          <p:cNvPr id="20" name="Text 12"/>
          <p:cNvSpPr/>
          <p:nvPr/>
        </p:nvSpPr>
        <p:spPr>
          <a:xfrm>
            <a:off x="8383310" y="5979319"/>
            <a:ext cx="548020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Educational tool for finance students and market research</a:t>
            </a:r>
            <a:endParaRPr lang="en-US" sz="1700" dirty="0"/>
          </a:p>
        </p:txBody>
      </p:sp>
      <p:sp>
        <p:nvSpPr>
          <p:cNvPr id="21" name="Text 13"/>
          <p:cNvSpPr/>
          <p:nvPr/>
        </p:nvSpPr>
        <p:spPr>
          <a:xfrm>
            <a:off x="766882" y="6926818"/>
            <a:ext cx="130966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FinanceGPT transforms how investors, analysts, and researchers interact with financial markets, delivering </a:t>
            </a:r>
            <a:r>
              <a:rPr lang="en-US" sz="1700" dirty="0">
                <a:solidFill>
                  <a:srgbClr val="000000"/>
                </a:solidFill>
                <a:highlight>
                  <a:srgbClr val="7AF0FF"/>
                </a:highligh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professional-grade intelligence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accessible to all skill levels.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BC216-D0B9-C3FE-BD7F-FCDB49AC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8" y="18478"/>
            <a:ext cx="9337473" cy="3963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24226-3E2A-CAAA-C56B-41E37617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4" y="4078829"/>
            <a:ext cx="8904033" cy="38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4A726-1A22-22CB-46B3-00F18935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57" y="1072177"/>
            <a:ext cx="12862621" cy="54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8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43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Abstract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1996916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FinanceGPT is a sophisticated multi-agent AI system delivering real-time financial intelligence through advanced natural language processing and autonomous agent coordination.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378404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leverages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Financial Agent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capabilities via YFinance to retrieve critical metrics such as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AAPL: 152.78 ▲1.43%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whilst the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 Search Agent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synthesises market news trends, including insights like </a:t>
            </a:r>
            <a:r>
              <a:rPr lang="en-US" sz="1750" dirty="0">
                <a:solidFill>
                  <a:srgbClr val="FF6B6B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 market down 0.67%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856321" y="1996916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Built on a robust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FastAPI backend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with hybrid LLM integration (Ollama + Groq), FinanceGPT combines structured financial data with unstructured market sentiment.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856321" y="4378404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result: </a:t>
            </a:r>
            <a:r>
              <a:rPr lang="en-US" sz="1750" dirty="0">
                <a:solidFill>
                  <a:srgbClr val="000000"/>
                </a:solidFill>
                <a:highlight>
                  <a:srgbClr val="7AF0FF"/>
                </a:highligh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accurate, fast, and fully automated financial analysis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that empowers investors, analysts, and researchers with actionable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0053" y="615434"/>
            <a:ext cx="5558314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 &amp; Solution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40053" y="1479233"/>
            <a:ext cx="3825002" cy="2719626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743" y="1665923"/>
            <a:ext cx="560308" cy="56030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0810" y="1819989"/>
            <a:ext cx="252055" cy="25205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26743" y="2412921"/>
            <a:ext cx="333267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Traditional Research is Slow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6326743" y="2816781"/>
            <a:ext cx="3451622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Manual checking of prices like </a:t>
            </a: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GOOG: 132.12 ▲0.84%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across fragmented platforms wastes valuable time and delays critical investment decisions.</a:t>
            </a:r>
            <a:endParaRPr lang="en-US" sz="1450" dirty="0"/>
          </a:p>
        </p:txBody>
      </p:sp>
      <p:sp>
        <p:nvSpPr>
          <p:cNvPr id="9" name="Shape 4"/>
          <p:cNvSpPr/>
          <p:nvPr/>
        </p:nvSpPr>
        <p:spPr>
          <a:xfrm>
            <a:off x="10151745" y="1479233"/>
            <a:ext cx="3825002" cy="2719626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8435" y="1665923"/>
            <a:ext cx="560308" cy="560308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2502" y="1819989"/>
            <a:ext cx="252055" cy="25205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38435" y="2412921"/>
            <a:ext cx="248209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Automation Demand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10338435" y="2816781"/>
            <a:ext cx="3451622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financial sector urgently requires NLP and AI-driven automation to process vast amounts of market data in real-time.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140053" y="4385548"/>
            <a:ext cx="7836694" cy="2121932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6743" y="4572238"/>
            <a:ext cx="560308" cy="560308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80810" y="4726305"/>
            <a:ext cx="252055" cy="25205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326743" y="5319236"/>
            <a:ext cx="247935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FinanceGPT Solution</a:t>
            </a:r>
            <a:endParaRPr lang="en-US" sz="1800" dirty="0"/>
          </a:p>
        </p:txBody>
      </p:sp>
      <p:sp>
        <p:nvSpPr>
          <p:cNvPr id="18" name="Text 9"/>
          <p:cNvSpPr/>
          <p:nvPr/>
        </p:nvSpPr>
        <p:spPr>
          <a:xfrm>
            <a:off x="6326743" y="5723096"/>
            <a:ext cx="7463314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market data retrieval, intelligent news interpretation, and multi-agent reasoning deliver comprehensive financial insights instantly.</a:t>
            </a:r>
            <a:endParaRPr lang="en-US" sz="1450" dirty="0"/>
          </a:p>
        </p:txBody>
      </p:sp>
      <p:sp>
        <p:nvSpPr>
          <p:cNvPr id="19" name="Text 10"/>
          <p:cNvSpPr/>
          <p:nvPr/>
        </p:nvSpPr>
        <p:spPr>
          <a:xfrm>
            <a:off x="6140053" y="6717506"/>
            <a:ext cx="7836694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FinanceGPT serves investors, financial analysts, students, and researchers who demand </a:t>
            </a:r>
            <a:r>
              <a:rPr lang="en-US" sz="14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instant, accurate market intelligence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without the manual overhead of traditional research methods.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588645"/>
            <a:ext cx="6421993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Evolution of Financial AI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75360" y="1564124"/>
            <a:ext cx="22860" cy="6076712"/>
          </a:xfrm>
          <a:prstGeom prst="roundRect">
            <a:avLst>
              <a:gd name="adj" fmla="val 138397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189732" y="1789867"/>
            <a:ext cx="632698" cy="22860"/>
          </a:xfrm>
          <a:prstGeom prst="roundRect">
            <a:avLst>
              <a:gd name="adj" fmla="val 138397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38128" y="1564124"/>
            <a:ext cx="474464" cy="47446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817126" y="1603593"/>
            <a:ext cx="316349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30016" y="1636514"/>
            <a:ext cx="393596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Traditional Statistical Models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30016" y="2092404"/>
            <a:ext cx="637579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ARIMA, SVM, and Linear Regression dominated early numerical forecasting, providing basic predictive capabilities.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89732" y="3414474"/>
            <a:ext cx="632698" cy="22860"/>
          </a:xfrm>
          <a:prstGeom prst="roundRect">
            <a:avLst>
              <a:gd name="adj" fmla="val 138397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38128" y="3188732"/>
            <a:ext cx="474464" cy="47446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817126" y="3228201"/>
            <a:ext cx="316349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30016" y="3261122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NLP Revolution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30016" y="3717012"/>
            <a:ext cx="637579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Natural language processing evolved rapidly: TF-IDF → BERT → GPT → specialised financial-domain LLMs.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89732" y="5039082"/>
            <a:ext cx="632698" cy="22860"/>
          </a:xfrm>
          <a:prstGeom prst="roundRect">
            <a:avLst>
              <a:gd name="adj" fmla="val 138397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738128" y="4813340"/>
            <a:ext cx="474464" cy="47446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817126" y="4852809"/>
            <a:ext cx="316349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30016" y="4885730"/>
            <a:ext cx="333839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Multi-Agent Frameworks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30016" y="5341620"/>
            <a:ext cx="637579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Systems like JADE, SPADE, and Phidata introduced agent-based architectures for complex problem-solving.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89732" y="6663690"/>
            <a:ext cx="632698" cy="22860"/>
          </a:xfrm>
          <a:prstGeom prst="roundRect">
            <a:avLst>
              <a:gd name="adj" fmla="val 138397"/>
            </a:avLst>
          </a:prstGeom>
          <a:solidFill>
            <a:srgbClr val="3F3F44"/>
          </a:solidFill>
          <a:ln/>
        </p:spPr>
      </p:sp>
      <p:sp>
        <p:nvSpPr>
          <p:cNvPr id="21" name="Shape 18"/>
          <p:cNvSpPr/>
          <p:nvPr/>
        </p:nvSpPr>
        <p:spPr>
          <a:xfrm>
            <a:off x="738128" y="6437948"/>
            <a:ext cx="474464" cy="47446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817126" y="6477417"/>
            <a:ext cx="316349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30016" y="6510338"/>
            <a:ext cx="3097887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FinanceGPT Innovation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30016" y="6966228"/>
            <a:ext cx="637579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7AF0FF"/>
                </a:highligh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Hybrid LLM + autonomous agents + real-time metrics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like </a:t>
            </a: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NASDAQ +0.92%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S&amp;P500 −0.35%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in one unified system.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309" y="448032"/>
            <a:ext cx="4912638" cy="509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Requirements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0309" y="1384816"/>
            <a:ext cx="7934801" cy="1049655"/>
          </a:xfrm>
          <a:prstGeom prst="roundRect">
            <a:avLst>
              <a:gd name="adj" fmla="val 232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93169" y="1407676"/>
            <a:ext cx="651748" cy="1003935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885" y="1787485"/>
            <a:ext cx="244316" cy="2443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07795" y="1570553"/>
            <a:ext cx="203680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Languages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07795" y="1987987"/>
            <a:ext cx="691157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 3.10+ with extensive financial and ML libraries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70309" y="2597348"/>
            <a:ext cx="7934801" cy="1049655"/>
          </a:xfrm>
          <a:prstGeom prst="roundRect">
            <a:avLst>
              <a:gd name="adj" fmla="val 232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93169" y="2620208"/>
            <a:ext cx="651748" cy="1003935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885" y="3000018"/>
            <a:ext cx="244316" cy="24431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07795" y="2783086"/>
            <a:ext cx="203680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Frameworks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407795" y="3200519"/>
            <a:ext cx="691157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Phidata for agent orchestration, FastAPI for high-performance backend services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570309" y="3809881"/>
            <a:ext cx="7934801" cy="1049655"/>
          </a:xfrm>
          <a:prstGeom prst="roundRect">
            <a:avLst>
              <a:gd name="adj" fmla="val 232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93169" y="3832741"/>
            <a:ext cx="651748" cy="1003935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85" y="4212550"/>
            <a:ext cx="244316" cy="24431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407795" y="3995618"/>
            <a:ext cx="203680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LLM Models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407795" y="4413052"/>
            <a:ext cx="691157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Ollama (local inference), Groq (cloud-based processing)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570309" y="5022413"/>
            <a:ext cx="7934801" cy="1049655"/>
          </a:xfrm>
          <a:prstGeom prst="roundRect">
            <a:avLst>
              <a:gd name="adj" fmla="val 232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593169" y="5045273"/>
            <a:ext cx="651748" cy="1003935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6885" y="5425083"/>
            <a:ext cx="244316" cy="24431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407795" y="5208151"/>
            <a:ext cx="203680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Tools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1407795" y="5625584"/>
            <a:ext cx="691157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YFinance for market data, DuckDuckGo Search for web intelligence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570309" y="6234946"/>
            <a:ext cx="7934801" cy="1049655"/>
          </a:xfrm>
          <a:prstGeom prst="roundRect">
            <a:avLst>
              <a:gd name="adj" fmla="val 232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593169" y="6257806"/>
            <a:ext cx="651748" cy="1003935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885" y="6637615"/>
            <a:ext cx="244316" cy="24431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407795" y="6420683"/>
            <a:ext cx="203680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Environment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1407795" y="6838117"/>
            <a:ext cx="691157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VS Code/PyCharm IDE, minimum 8GB RAM recommended</a:t>
            </a:r>
            <a:endParaRPr lang="en-US" sz="125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0161" y="1384816"/>
            <a:ext cx="5157430" cy="5157430"/>
          </a:xfrm>
          <a:prstGeom prst="rect">
            <a:avLst/>
          </a:prstGeom>
        </p:spPr>
      </p:pic>
      <p:sp>
        <p:nvSpPr>
          <p:cNvPr id="29" name="Shape 21"/>
          <p:cNvSpPr/>
          <p:nvPr/>
        </p:nvSpPr>
        <p:spPr>
          <a:xfrm>
            <a:off x="8910161" y="6725483"/>
            <a:ext cx="5157430" cy="1213842"/>
          </a:xfrm>
          <a:prstGeom prst="roundRect">
            <a:avLst>
              <a:gd name="adj" fmla="val 2014"/>
            </a:avLst>
          </a:prstGeom>
          <a:solidFill>
            <a:srgbClr val="00184D"/>
          </a:solidFill>
          <a:ln/>
        </p:spPr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3039" y="6984683"/>
            <a:ext cx="203597" cy="162878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9439513" y="6929080"/>
            <a:ext cx="4465201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 Requirements:</a:t>
            </a:r>
            <a:r>
              <a:rPr lang="en-US" sz="12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The platform demands modern development environments with adequate computational resources for real-time LLM inference and data processing.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942" y="616863"/>
            <a:ext cx="5347692" cy="637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42" y="1559719"/>
            <a:ext cx="1019413" cy="1501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3190" y="1763554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Agent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23190" y="2204442"/>
            <a:ext cx="64936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Retrieves stock prices (</a:t>
            </a: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AAPL 152.78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MSFT 298.41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), fundamentals, and financial ratios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942" y="3060740"/>
            <a:ext cx="1019413" cy="12233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3190" y="3264575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Agent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23190" y="3705463"/>
            <a:ext cx="6493669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Analyses news sentiment: "AI stocks up </a:t>
            </a:r>
            <a:r>
              <a:rPr lang="en-US" sz="16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1.12%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today"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42" y="4284107"/>
            <a:ext cx="1019413" cy="12233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3190" y="4487942"/>
            <a:ext cx="302168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Multi-Agent Reasoning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23190" y="4928830"/>
            <a:ext cx="6493669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Synthesises structured data with unstructured insights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942" y="5507474"/>
            <a:ext cx="1019413" cy="12233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23190" y="5711309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FastAPI Backend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23190" y="6152198"/>
            <a:ext cx="6493669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Delivers responses through high-performance REST endpoints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199942" y="6960156"/>
            <a:ext cx="7716917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</a:t>
            </a:r>
            <a:r>
              <a:rPr lang="en-US" sz="1600" dirty="0">
                <a:solidFill>
                  <a:srgbClr val="000000"/>
                </a:solidFill>
                <a:highlight>
                  <a:srgbClr val="7AF0FF"/>
                </a:highligh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multi-agent architecture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ensures comprehensive financial intelligence by combining quantitative metrics with qualitative market sentiment in real-time.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606" y="372785"/>
            <a:ext cx="471332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FinanceGPT Live Dashboard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466606" y="842486"/>
            <a:ext cx="195905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Market Data: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66606" y="1250752"/>
            <a:ext cx="821078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AAPL: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$152.78 </a:t>
            </a:r>
            <a:r>
              <a:rPr lang="en-US" sz="1000" dirty="0">
                <a:solidFill>
                  <a:srgbClr val="00FF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▲1.43%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(Last updated: 14:32 EST)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66606" y="1510665"/>
            <a:ext cx="821078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MSFT: $298.41 </a:t>
            </a:r>
            <a:r>
              <a:rPr lang="en-US" sz="1100" b="1" dirty="0">
                <a:solidFill>
                  <a:srgbClr val="00FF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▲0.87%</a:t>
            </a:r>
            <a:r>
              <a:rPr lang="en-US" sz="1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(Last updated: 14:32 EST)</a:t>
            </a:r>
            <a:endParaRPr lang="en-US" sz="1100" b="1" dirty="0"/>
          </a:p>
        </p:txBody>
      </p:sp>
      <p:sp>
        <p:nvSpPr>
          <p:cNvPr id="7" name="Text 4"/>
          <p:cNvSpPr/>
          <p:nvPr/>
        </p:nvSpPr>
        <p:spPr>
          <a:xfrm>
            <a:off x="466606" y="1770578"/>
            <a:ext cx="821078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TSLA: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$224.39 </a:t>
            </a:r>
            <a:r>
              <a:rPr lang="en-US" sz="1000" dirty="0">
                <a:solidFill>
                  <a:srgbClr val="FF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▼0.67%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(Last updated: 14:32 EST)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66606" y="2030492"/>
            <a:ext cx="821078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NVDA: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$498.72 </a:t>
            </a:r>
            <a:r>
              <a:rPr lang="en-US" sz="1000" dirty="0">
                <a:solidFill>
                  <a:srgbClr val="00FF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▲2.14%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(Last updated: 14:32 EST)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66606" y="2443758"/>
            <a:ext cx="16665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Status: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466606" y="2852023"/>
            <a:ext cx="821078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Financial Agent: Online | Response Time: 0.3s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466606" y="3119557"/>
            <a:ext cx="821078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Web Search Agent: Active | Last Scan: 2 min ago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66606" y="3387090"/>
            <a:ext cx="821078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FastAPI Backend: Operational | Uptime: 99.7%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466606" y="3807976"/>
            <a:ext cx="176438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Breaking News Feed: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466606" y="4216241"/>
            <a:ext cx="821078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 sector rallies on AI chip demand surge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66606" y="4476155"/>
            <a:ext cx="821078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Federal Reserve signals potential rate </a:t>
            </a: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adjustments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466606" y="4736068"/>
            <a:ext cx="821078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NVIDIA earnings beat expectations by 12%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66487" y="4949428"/>
            <a:ext cx="821078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Market volatility decreases amid positive sentiment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466606" y="5409248"/>
            <a:ext cx="181832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Metrics: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466606" y="5884069"/>
            <a:ext cx="2625804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99.2%</a:t>
            </a:r>
            <a:endParaRPr lang="en-US" sz="3450" dirty="0"/>
          </a:p>
        </p:txBody>
      </p:sp>
      <p:sp>
        <p:nvSpPr>
          <p:cNvPr id="20" name="Text 17"/>
          <p:cNvSpPr/>
          <p:nvPr/>
        </p:nvSpPr>
        <p:spPr>
          <a:xfrm>
            <a:off x="466606" y="6490454"/>
            <a:ext cx="262580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Accuracy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3258979" y="5884069"/>
            <a:ext cx="2625923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0.4</a:t>
            </a:r>
            <a:endParaRPr lang="en-US" sz="3450" dirty="0"/>
          </a:p>
        </p:txBody>
      </p:sp>
      <p:sp>
        <p:nvSpPr>
          <p:cNvPr id="22" name="Text 19"/>
          <p:cNvSpPr/>
          <p:nvPr/>
        </p:nvSpPr>
        <p:spPr>
          <a:xfrm>
            <a:off x="3258979" y="6490454"/>
            <a:ext cx="262592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Response seconds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051471" y="5884069"/>
            <a:ext cx="2625804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847</a:t>
            </a:r>
            <a:endParaRPr lang="en-US" sz="3450" dirty="0"/>
          </a:p>
        </p:txBody>
      </p:sp>
      <p:sp>
        <p:nvSpPr>
          <p:cNvPr id="24" name="Text 21"/>
          <p:cNvSpPr/>
          <p:nvPr/>
        </p:nvSpPr>
        <p:spPr>
          <a:xfrm>
            <a:off x="6051471" y="6490454"/>
            <a:ext cx="262580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Updates per minute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3258979" y="7036951"/>
            <a:ext cx="2625923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23</a:t>
            </a:r>
            <a:endParaRPr lang="en-US" sz="3450" dirty="0"/>
          </a:p>
        </p:txBody>
      </p:sp>
      <p:sp>
        <p:nvSpPr>
          <p:cNvPr id="26" name="Text 23"/>
          <p:cNvSpPr/>
          <p:nvPr/>
        </p:nvSpPr>
        <p:spPr>
          <a:xfrm>
            <a:off x="3258979" y="7643336"/>
            <a:ext cx="262592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Active queries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5643" y="479108"/>
            <a:ext cx="5053251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Agent Responsibilities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5643" y="1458158"/>
            <a:ext cx="2611160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Agent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6095643" y="1980248"/>
            <a:ext cx="391597" cy="3915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6661309" y="2040017"/>
            <a:ext cx="217598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Live Market Data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661309" y="2486144"/>
            <a:ext cx="3184803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stock prices: </a:t>
            </a:r>
            <a:r>
              <a:rPr lang="en-US" sz="13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TSLA 224.39 ▼0.67%</a:t>
            </a: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with millisecond-level updates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95643" y="3669744"/>
            <a:ext cx="391597" cy="3915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661309" y="3729514"/>
            <a:ext cx="217598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Ratios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661309" y="4175641"/>
            <a:ext cx="318480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EPS, P/E ratio, debt-to-equity, and other fundamental metrics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95643" y="5080754"/>
            <a:ext cx="391597" cy="3915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661309" y="5140523"/>
            <a:ext cx="217598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Analyst Insights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661309" y="5586651"/>
            <a:ext cx="318480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Consolidated recommendations from leading financial institutions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095643" y="6491764"/>
            <a:ext cx="391597" cy="3915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6661309" y="6551533"/>
            <a:ext cx="217598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Historical Analysis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661309" y="6997660"/>
            <a:ext cx="318480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Price trends, volume patterns, and historical performance data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10278308" y="1458158"/>
            <a:ext cx="2611160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AF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Search Agent</a:t>
            </a:r>
            <a:endParaRPr lang="en-US" sz="2050" dirty="0"/>
          </a:p>
        </p:txBody>
      </p:sp>
      <p:sp>
        <p:nvSpPr>
          <p:cNvPr id="18" name="Shape 15"/>
          <p:cNvSpPr/>
          <p:nvPr/>
        </p:nvSpPr>
        <p:spPr>
          <a:xfrm>
            <a:off x="10278308" y="1980248"/>
            <a:ext cx="391597" cy="3915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6"/>
          <p:cNvSpPr/>
          <p:nvPr/>
        </p:nvSpPr>
        <p:spPr>
          <a:xfrm>
            <a:off x="10843974" y="2040017"/>
            <a:ext cx="217598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Breaking News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0843974" y="2486144"/>
            <a:ext cx="318480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Latest financial developments and market-moving events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0278308" y="3391257"/>
            <a:ext cx="391597" cy="3915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10843974" y="3451027"/>
            <a:ext cx="217598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Trends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10843974" y="3897154"/>
            <a:ext cx="318480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Macro indicators like "Dow Jones up </a:t>
            </a:r>
            <a:r>
              <a:rPr lang="en-US" sz="13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0.48%</a:t>
            </a: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 with contextual analysis</a:t>
            </a:r>
            <a:endParaRPr lang="en-US" sz="1350" dirty="0"/>
          </a:p>
        </p:txBody>
      </p:sp>
      <p:sp>
        <p:nvSpPr>
          <p:cNvPr id="24" name="Shape 21"/>
          <p:cNvSpPr/>
          <p:nvPr/>
        </p:nvSpPr>
        <p:spPr>
          <a:xfrm>
            <a:off x="10278308" y="4802267"/>
            <a:ext cx="391597" cy="3915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5" name="Text 22"/>
          <p:cNvSpPr/>
          <p:nvPr/>
        </p:nvSpPr>
        <p:spPr>
          <a:xfrm>
            <a:off x="10843974" y="4862036"/>
            <a:ext cx="217598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Global Sentiment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10843974" y="5308163"/>
            <a:ext cx="318480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Cross-market sentiment analysis and economic indicators</a:t>
            </a:r>
            <a:endParaRPr lang="en-US" sz="1350" dirty="0"/>
          </a:p>
        </p:txBody>
      </p:sp>
      <p:sp>
        <p:nvSpPr>
          <p:cNvPr id="27" name="Shape 24"/>
          <p:cNvSpPr/>
          <p:nvPr/>
        </p:nvSpPr>
        <p:spPr>
          <a:xfrm>
            <a:off x="10278308" y="6213277"/>
            <a:ext cx="391597" cy="3915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8" name="Text 25"/>
          <p:cNvSpPr/>
          <p:nvPr/>
        </p:nvSpPr>
        <p:spPr>
          <a:xfrm>
            <a:off x="10843974" y="6273046"/>
            <a:ext cx="217598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Event Impact</a:t>
            </a:r>
            <a:endParaRPr lang="en-US" sz="1700" dirty="0"/>
          </a:p>
        </p:txBody>
      </p:sp>
      <p:sp>
        <p:nvSpPr>
          <p:cNvPr id="29" name="Text 26"/>
          <p:cNvSpPr/>
          <p:nvPr/>
        </p:nvSpPr>
        <p:spPr>
          <a:xfrm>
            <a:off x="10843974" y="6719173"/>
            <a:ext cx="318480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Correlation between news events and market movements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319" y="597337"/>
            <a:ext cx="4877872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Live System Outputs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0319" y="1456611"/>
            <a:ext cx="3828812" cy="2384227"/>
          </a:xfrm>
          <a:prstGeom prst="roundRect">
            <a:avLst>
              <a:gd name="adj" fmla="val 116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8917" y="1665208"/>
            <a:ext cx="26166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Price Query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858917" y="2164437"/>
            <a:ext cx="3411617" cy="1467803"/>
          </a:xfrm>
          <a:prstGeom prst="roundRect">
            <a:avLst>
              <a:gd name="adj" fmla="val 1899"/>
            </a:avLst>
          </a:prstGeom>
          <a:solidFill>
            <a:srgbClr val="141419"/>
          </a:solidFill>
          <a:ln/>
        </p:spPr>
      </p:sp>
      <p:sp>
        <p:nvSpPr>
          <p:cNvPr id="7" name="Shape 4"/>
          <p:cNvSpPr/>
          <p:nvPr/>
        </p:nvSpPr>
        <p:spPr>
          <a:xfrm>
            <a:off x="849630" y="2164437"/>
            <a:ext cx="3430191" cy="1467803"/>
          </a:xfrm>
          <a:prstGeom prst="roundRect">
            <a:avLst>
              <a:gd name="adj" fmla="val 1899"/>
            </a:avLst>
          </a:prstGeom>
          <a:solidFill>
            <a:srgbClr val="141419"/>
          </a:solidFill>
          <a:ln/>
        </p:spPr>
      </p:sp>
      <p:sp>
        <p:nvSpPr>
          <p:cNvPr id="8" name="Text 5"/>
          <p:cNvSpPr/>
          <p:nvPr/>
        </p:nvSpPr>
        <p:spPr>
          <a:xfrm>
            <a:off x="1035368" y="2303740"/>
            <a:ext cx="3058716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AAPL current price: 152.78 ▲1.43%52-week range: 124.17 - 182.94Volume: 68.2M | Avg Volume: 57.8M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4664869" y="1456611"/>
            <a:ext cx="3828812" cy="2384227"/>
          </a:xfrm>
          <a:prstGeom prst="roundRect">
            <a:avLst>
              <a:gd name="adj" fmla="val 116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73466" y="1665208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News Intelligence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873466" y="2066925"/>
            <a:ext cx="3411617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Market Summary: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Tech sector shows bullish momentum driven by AI innovation. Major indices gain ground with NASDAQ leading at +0.92%.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0319" y="4026575"/>
            <a:ext cx="7843361" cy="2384227"/>
          </a:xfrm>
          <a:prstGeom prst="roundRect">
            <a:avLst>
              <a:gd name="adj" fmla="val 116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8917" y="4235172"/>
            <a:ext cx="265378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Multi-Agent Synthesis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858917" y="4734401"/>
            <a:ext cx="7426166" cy="1467803"/>
          </a:xfrm>
          <a:prstGeom prst="roundRect">
            <a:avLst>
              <a:gd name="adj" fmla="val 1899"/>
            </a:avLst>
          </a:prstGeom>
          <a:solidFill>
            <a:srgbClr val="141419"/>
          </a:solidFill>
          <a:ln/>
        </p:spPr>
      </p:sp>
      <p:sp>
        <p:nvSpPr>
          <p:cNvPr id="15" name="Shape 12"/>
          <p:cNvSpPr/>
          <p:nvPr/>
        </p:nvSpPr>
        <p:spPr>
          <a:xfrm>
            <a:off x="849630" y="4734401"/>
            <a:ext cx="7444740" cy="1467803"/>
          </a:xfrm>
          <a:prstGeom prst="roundRect">
            <a:avLst>
              <a:gd name="adj" fmla="val 1899"/>
            </a:avLst>
          </a:prstGeom>
          <a:solidFill>
            <a:srgbClr val="141419"/>
          </a:solidFill>
          <a:ln/>
        </p:spPr>
      </p:sp>
      <p:sp>
        <p:nvSpPr>
          <p:cNvPr id="16" name="Text 13"/>
          <p:cNvSpPr/>
          <p:nvPr/>
        </p:nvSpPr>
        <p:spPr>
          <a:xfrm>
            <a:off x="1035368" y="4873704"/>
            <a:ext cx="7073265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NVIDIA: 498.72 ▲2.14%• Bullish sentiment detected• Strong buy recommendations: 28 analysts• AI chip demand driving growth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928926" y="6828711"/>
            <a:ext cx="7564755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"The system seamlessly integrates quantitative data with qualitative insights, delivering </a:t>
            </a: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actionable intelligence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in seconds rather than hours."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50319" y="6619756"/>
            <a:ext cx="22860" cy="1012508"/>
          </a:xfrm>
          <a:prstGeom prst="rect">
            <a:avLst/>
          </a:prstGeom>
          <a:solidFill>
            <a:srgbClr val="97B8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931</Words>
  <Application>Microsoft Office PowerPoint</Application>
  <PresentationFormat>Custom</PresentationFormat>
  <Paragraphs>130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Consolas</vt:lpstr>
      <vt:lpstr>Arial</vt:lpstr>
      <vt:lpstr>Noto Sans TC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tammina</cp:lastModifiedBy>
  <cp:revision>2</cp:revision>
  <dcterms:created xsi:type="dcterms:W3CDTF">2025-11-22T06:13:06Z</dcterms:created>
  <dcterms:modified xsi:type="dcterms:W3CDTF">2025-11-22T06:30:38Z</dcterms:modified>
</cp:coreProperties>
</file>